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3" r:id="rId6"/>
    <p:sldId id="262"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EB14C6-6E67-4F6A-A4A2-905B12B4ED58}"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1453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B14C6-6E67-4F6A-A4A2-905B12B4ED58}"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84890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B14C6-6E67-4F6A-A4A2-905B12B4ED58}"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11358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B14C6-6E67-4F6A-A4A2-905B12B4ED58}"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97173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B14C6-6E67-4F6A-A4A2-905B12B4ED58}"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62615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B14C6-6E67-4F6A-A4A2-905B12B4ED58}"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19837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EB14C6-6E67-4F6A-A4A2-905B12B4ED58}"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155261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EB14C6-6E67-4F6A-A4A2-905B12B4ED58}"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36804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B14C6-6E67-4F6A-A4A2-905B12B4ED58}"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378011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B14C6-6E67-4F6A-A4A2-905B12B4ED58}"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145689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B14C6-6E67-4F6A-A4A2-905B12B4ED58}"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B2B85-DE97-4885-8654-782974BD2591}" type="slidenum">
              <a:rPr lang="en-US" smtClean="0"/>
              <a:t>‹#›</a:t>
            </a:fld>
            <a:endParaRPr lang="en-US"/>
          </a:p>
        </p:txBody>
      </p:sp>
    </p:spTree>
    <p:extLst>
      <p:ext uri="{BB962C8B-B14F-4D97-AF65-F5344CB8AC3E}">
        <p14:creationId xmlns:p14="http://schemas.microsoft.com/office/powerpoint/2010/main" val="22286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B14C6-6E67-4F6A-A4A2-905B12B4ED58}" type="datetimeFigureOut">
              <a:rPr lang="en-US" smtClean="0"/>
              <a:t>10/5/2015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B2B85-DE97-4885-8654-782974BD2591}" type="slidenum">
              <a:rPr lang="en-US" smtClean="0"/>
              <a:t>‹#›</a:t>
            </a:fld>
            <a:endParaRPr lang="en-US"/>
          </a:p>
        </p:txBody>
      </p:sp>
    </p:spTree>
    <p:extLst>
      <p:ext uri="{BB962C8B-B14F-4D97-AF65-F5344CB8AC3E}">
        <p14:creationId xmlns:p14="http://schemas.microsoft.com/office/powerpoint/2010/main" val="250703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u.edu/cas/botany-micro/wcidwmi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0/09/Tomato_leaf_stomate_1-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79700"/>
            <a:ext cx="9753600" cy="99917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r>
              <a:rPr lang="en-US" b="1" dirty="0" smtClean="0">
                <a:solidFill>
                  <a:srgbClr val="FFC000"/>
                </a:solidFill>
              </a:rPr>
              <a:t>Transpiration Investigation</a:t>
            </a:r>
            <a:endParaRPr lang="en-US" b="1" dirty="0">
              <a:solidFill>
                <a:srgbClr val="FFC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670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1"/>
            <a:ext cx="10515600" cy="939799"/>
          </a:xfrm>
        </p:spPr>
        <p:txBody>
          <a:bodyPr/>
          <a:lstStyle/>
          <a:p>
            <a:r>
              <a:rPr lang="en-US" dirty="0" smtClean="0"/>
              <a:t>Directions: “Celery Model Lab”</a:t>
            </a:r>
            <a:endParaRPr lang="en-US" dirty="0"/>
          </a:p>
        </p:txBody>
      </p:sp>
      <p:sp>
        <p:nvSpPr>
          <p:cNvPr id="3" name="Content Placeholder 2"/>
          <p:cNvSpPr>
            <a:spLocks noGrp="1"/>
          </p:cNvSpPr>
          <p:nvPr>
            <p:ph idx="1"/>
          </p:nvPr>
        </p:nvSpPr>
        <p:spPr>
          <a:xfrm>
            <a:off x="838200" y="1206500"/>
            <a:ext cx="10515600" cy="4970463"/>
          </a:xfrm>
        </p:spPr>
        <p:txBody>
          <a:bodyPr>
            <a:normAutofit/>
          </a:bodyPr>
          <a:lstStyle/>
          <a:p>
            <a:pPr marL="514350" indent="-514350">
              <a:buFont typeface="+mj-lt"/>
              <a:buAutoNum type="arabicPeriod"/>
            </a:pPr>
            <a:r>
              <a:rPr lang="en-US" sz="4400" dirty="0" smtClean="0"/>
              <a:t>Design an experiment to test Transpiration using the supplies at your table:</a:t>
            </a:r>
          </a:p>
          <a:p>
            <a:pPr lvl="1"/>
            <a:r>
              <a:rPr lang="en-US" sz="4400" dirty="0" smtClean="0"/>
              <a:t>Colored water in beaker</a:t>
            </a:r>
          </a:p>
          <a:p>
            <a:pPr lvl="1"/>
            <a:r>
              <a:rPr lang="en-US" sz="4400" dirty="0" smtClean="0"/>
              <a:t>Celery</a:t>
            </a:r>
          </a:p>
          <a:p>
            <a:pPr marL="0" indent="0">
              <a:buNone/>
            </a:pPr>
            <a:endParaRPr lang="en-US" sz="4400" dirty="0" smtClean="0"/>
          </a:p>
          <a:p>
            <a:pPr marL="514350" indent="-514350">
              <a:buFont typeface="+mj-lt"/>
              <a:buAutoNum type="arabicPeriod"/>
            </a:pPr>
            <a:r>
              <a:rPr lang="en-US" sz="4400" dirty="0" smtClean="0"/>
              <a:t>Record in </a:t>
            </a:r>
            <a:r>
              <a:rPr lang="en-US" sz="4400" dirty="0" smtClean="0"/>
              <a:t>IYB “Celery </a:t>
            </a:r>
            <a:r>
              <a:rPr lang="en-US" sz="4400" dirty="0" smtClean="0"/>
              <a:t>Model </a:t>
            </a:r>
            <a:r>
              <a:rPr lang="en-US" sz="4400" dirty="0" smtClean="0"/>
              <a:t>Lab”</a:t>
            </a:r>
          </a:p>
        </p:txBody>
      </p:sp>
    </p:spTree>
    <p:extLst>
      <p:ext uri="{BB962C8B-B14F-4D97-AF65-F5344CB8AC3E}">
        <p14:creationId xmlns:p14="http://schemas.microsoft.com/office/powerpoint/2010/main" val="213435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Questions</a:t>
            </a:r>
            <a:endParaRPr lang="en-US" b="1" u="sng"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Analyze how transpiration relates to the flow of H</a:t>
            </a:r>
            <a:r>
              <a:rPr lang="en-US" sz="4000" baseline="-25000" dirty="0" smtClean="0"/>
              <a:t>2</a:t>
            </a:r>
            <a:r>
              <a:rPr lang="en-US" sz="4000" dirty="0" smtClean="0"/>
              <a:t>O through the celery’s xylem.</a:t>
            </a:r>
          </a:p>
          <a:p>
            <a:pPr marL="514350" indent="-514350">
              <a:buFont typeface="+mj-lt"/>
              <a:buAutoNum type="arabicPeriod"/>
            </a:pPr>
            <a:r>
              <a:rPr lang="en-US" sz="4000" dirty="0" smtClean="0"/>
              <a:t>Evaluate how the properties of water assist in water flowing through xylem.</a:t>
            </a:r>
          </a:p>
          <a:p>
            <a:pPr marL="514350" indent="-514350">
              <a:buFont typeface="+mj-lt"/>
              <a:buAutoNum type="arabicPeriod"/>
            </a:pPr>
            <a:r>
              <a:rPr lang="en-US" sz="4000" dirty="0" smtClean="0"/>
              <a:t>OYO (on your own) Synthesize one question pertaining to the lesson </a:t>
            </a:r>
            <a:r>
              <a:rPr lang="en-US" sz="4000" dirty="0" smtClean="0">
                <a:sym typeface="Wingdings" panose="05000000000000000000" pitchFamily="2" charset="2"/>
              </a:rPr>
              <a:t></a:t>
            </a:r>
            <a:endParaRPr lang="en-US" sz="4000" dirty="0"/>
          </a:p>
        </p:txBody>
      </p:sp>
    </p:spTree>
    <p:extLst>
      <p:ext uri="{BB962C8B-B14F-4D97-AF65-F5344CB8AC3E}">
        <p14:creationId xmlns:p14="http://schemas.microsoft.com/office/powerpoint/2010/main" val="86692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Botany</a:t>
            </a:r>
            <a:endParaRPr lang="en-US" dirty="0"/>
          </a:p>
        </p:txBody>
      </p:sp>
      <p:sp>
        <p:nvSpPr>
          <p:cNvPr id="3" name="Content Placeholder 2"/>
          <p:cNvSpPr>
            <a:spLocks noGrp="1"/>
          </p:cNvSpPr>
          <p:nvPr>
            <p:ph idx="1"/>
          </p:nvPr>
        </p:nvSpPr>
        <p:spPr/>
        <p:txBody>
          <a:bodyPr/>
          <a:lstStyle/>
          <a:p>
            <a:r>
              <a:rPr lang="en-US" dirty="0" smtClean="0">
                <a:hlinkClick r:id="rId2"/>
              </a:rPr>
              <a:t>http://www.ou.edu/cas/botany-micro/wcidwmib.html</a:t>
            </a:r>
            <a:endParaRPr lang="en-US" dirty="0"/>
          </a:p>
        </p:txBody>
      </p:sp>
    </p:spTree>
    <p:extLst>
      <p:ext uri="{BB962C8B-B14F-4D97-AF65-F5344CB8AC3E}">
        <p14:creationId xmlns:p14="http://schemas.microsoft.com/office/powerpoint/2010/main" val="175074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1"/>
            <a:ext cx="10515600" cy="761999"/>
          </a:xfrm>
        </p:spPr>
        <p:txBody>
          <a:bodyPr>
            <a:normAutofit fontScale="90000"/>
          </a:bodyPr>
          <a:lstStyle/>
          <a:p>
            <a:r>
              <a:rPr lang="en-US" dirty="0" smtClean="0"/>
              <a:t>Self Assessment: Answer the following on a sheet of loose leaf</a:t>
            </a:r>
            <a:endParaRPr lang="en-US" dirty="0"/>
          </a:p>
        </p:txBody>
      </p:sp>
      <p:sp>
        <p:nvSpPr>
          <p:cNvPr id="3" name="Content Placeholder 2"/>
          <p:cNvSpPr>
            <a:spLocks noGrp="1"/>
          </p:cNvSpPr>
          <p:nvPr>
            <p:ph idx="1"/>
          </p:nvPr>
        </p:nvSpPr>
        <p:spPr>
          <a:xfrm>
            <a:off x="838200" y="1206500"/>
            <a:ext cx="10515600" cy="5168900"/>
          </a:xfrm>
        </p:spPr>
        <p:txBody>
          <a:bodyPr/>
          <a:lstStyle/>
          <a:p>
            <a:pPr marL="0" indent="0" algn="ctr">
              <a:buNone/>
            </a:pPr>
            <a:r>
              <a:rPr lang="en-US" sz="3600" b="1" dirty="0" smtClean="0"/>
              <a:t>Topic: Transpiration</a:t>
            </a:r>
          </a:p>
          <a:p>
            <a:pPr marL="514350" indent="-514350">
              <a:buFont typeface="+mj-lt"/>
              <a:buAutoNum type="arabicPeriod"/>
            </a:pPr>
            <a:r>
              <a:rPr lang="en-US" sz="3600" b="1" u="sng" dirty="0" smtClean="0"/>
              <a:t>Predict</a:t>
            </a:r>
            <a:r>
              <a:rPr lang="en-US" sz="3600" b="1" dirty="0" smtClean="0"/>
              <a:t> we </a:t>
            </a:r>
            <a:r>
              <a:rPr lang="en-US" sz="3600" b="1" dirty="0"/>
              <a:t>will learn next?   </a:t>
            </a:r>
            <a:r>
              <a:rPr lang="en-US" sz="3600" b="1" u="sng" dirty="0"/>
              <a:t>Explain</a:t>
            </a:r>
            <a:r>
              <a:rPr lang="en-US" sz="3600" b="1" dirty="0"/>
              <a:t>. </a:t>
            </a:r>
            <a:endParaRPr lang="en-US" sz="3600" b="1" dirty="0" smtClean="0"/>
          </a:p>
          <a:p>
            <a:pPr marL="514350" lvl="0" indent="-514350">
              <a:buFont typeface="+mj-lt"/>
              <a:buAutoNum type="arabicPeriod"/>
            </a:pPr>
            <a:r>
              <a:rPr lang="en-US" sz="3600" b="1" dirty="0"/>
              <a:t>How would you </a:t>
            </a:r>
            <a:r>
              <a:rPr lang="en-US" sz="3600" b="1" u="sng" dirty="0"/>
              <a:t>create/design</a:t>
            </a:r>
            <a:r>
              <a:rPr lang="en-US" sz="3600" b="1" dirty="0"/>
              <a:t> an activity to help you understand today’s objective?</a:t>
            </a:r>
            <a:endParaRPr lang="en-US" sz="3600" dirty="0"/>
          </a:p>
          <a:p>
            <a:pPr marL="514350" lvl="0" indent="-514350">
              <a:buFont typeface="+mj-lt"/>
              <a:buAutoNum type="arabicPeriod"/>
            </a:pPr>
            <a:r>
              <a:rPr lang="en-US" sz="3600" b="1" u="sng" dirty="0"/>
              <a:t>REVISE</a:t>
            </a:r>
            <a:r>
              <a:rPr lang="en-US" sz="3600" b="1" dirty="0"/>
              <a:t> the most confusing section of your notes or thoughts from today.</a:t>
            </a:r>
            <a:endParaRPr lang="en-US" sz="3600" dirty="0"/>
          </a:p>
          <a:p>
            <a:pPr marL="514350" lvl="0" indent="-514350">
              <a:buFont typeface="+mj-lt"/>
              <a:buAutoNum type="arabicPeriod"/>
            </a:pPr>
            <a:r>
              <a:rPr lang="en-US" sz="3600" b="1" u="sng" dirty="0"/>
              <a:t>FORMULATE</a:t>
            </a:r>
            <a:r>
              <a:rPr lang="en-US" sz="3600" b="1" dirty="0"/>
              <a:t> a plan or find an unusual way to study/remember today’s lesson.</a:t>
            </a:r>
            <a:endParaRPr lang="en-US" sz="3600" dirty="0"/>
          </a:p>
          <a:p>
            <a:pPr marL="514350" indent="-514350">
              <a:buFont typeface="+mj-lt"/>
              <a:buAutoNum type="arabicPeriod"/>
            </a:pPr>
            <a:endParaRPr lang="en-US" dirty="0"/>
          </a:p>
        </p:txBody>
      </p:sp>
    </p:spTree>
    <p:extLst>
      <p:ext uri="{BB962C8B-B14F-4D97-AF65-F5344CB8AC3E}">
        <p14:creationId xmlns:p14="http://schemas.microsoft.com/office/powerpoint/2010/main" val="261628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t>Plant Graphs”</a:t>
            </a:r>
            <a:endParaRPr lang="en-US" dirty="0"/>
          </a:p>
        </p:txBody>
      </p:sp>
      <p:sp>
        <p:nvSpPr>
          <p:cNvPr id="3" name="Content Placeholder 2"/>
          <p:cNvSpPr>
            <a:spLocks noGrp="1"/>
          </p:cNvSpPr>
          <p:nvPr>
            <p:ph idx="1"/>
          </p:nvPr>
        </p:nvSpPr>
        <p:spPr/>
        <p:txBody>
          <a:bodyPr/>
          <a:lstStyle/>
          <a:p>
            <a:r>
              <a:rPr lang="en-US" dirty="0" smtClean="0"/>
              <a:t>Read and follow instructions</a:t>
            </a:r>
          </a:p>
          <a:p>
            <a:pPr lvl="1"/>
            <a:r>
              <a:rPr lang="en-US" dirty="0" smtClean="0"/>
              <a:t>You will be creating graphs and justifying the effects of temperature on transpiration rate</a:t>
            </a:r>
          </a:p>
          <a:p>
            <a:pPr lvl="1"/>
            <a:endParaRPr lang="en-US" dirty="0" smtClean="0"/>
          </a:p>
          <a:p>
            <a:pPr lvl="1"/>
            <a:r>
              <a:rPr lang="en-US" dirty="0" smtClean="0"/>
              <a:t>Answer multiple choice questions based on data and justify these answers</a:t>
            </a:r>
            <a:endParaRPr lang="en-US" dirty="0"/>
          </a:p>
          <a:p>
            <a:pPr lvl="1"/>
            <a:endParaRPr lang="en-US" dirty="0" smtClean="0"/>
          </a:p>
          <a:p>
            <a:pPr lvl="1"/>
            <a:r>
              <a:rPr lang="en-US" dirty="0" smtClean="0"/>
              <a:t>An aspiring botanist claims that increasing leaf surface area, wind, and humidity will increase the rate of transpiration from the leaf surface. Analyze the error in his claim, and justify your explanation with scientific concepts.</a:t>
            </a:r>
            <a:endParaRPr lang="en-US" dirty="0"/>
          </a:p>
        </p:txBody>
      </p:sp>
    </p:spTree>
    <p:extLst>
      <p:ext uri="{BB962C8B-B14F-4D97-AF65-F5344CB8AC3E}">
        <p14:creationId xmlns:p14="http://schemas.microsoft.com/office/powerpoint/2010/main" val="3198222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27594" y="936364"/>
            <a:ext cx="9741755" cy="7306315"/>
          </a:xfrm>
        </p:spPr>
      </p:pic>
    </p:spTree>
    <p:extLst>
      <p:ext uri="{BB962C8B-B14F-4D97-AF65-F5344CB8AC3E}">
        <p14:creationId xmlns:p14="http://schemas.microsoft.com/office/powerpoint/2010/main" val="78710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89254" y="684144"/>
            <a:ext cx="7536395" cy="5652294"/>
          </a:xfrm>
        </p:spPr>
      </p:pic>
    </p:spTree>
    <p:extLst>
      <p:ext uri="{BB962C8B-B14F-4D97-AF65-F5344CB8AC3E}">
        <p14:creationId xmlns:p14="http://schemas.microsoft.com/office/powerpoint/2010/main" val="368067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14252" y="1039674"/>
            <a:ext cx="13219603" cy="9914700"/>
          </a:xfrm>
        </p:spPr>
      </p:pic>
    </p:spTree>
    <p:extLst>
      <p:ext uri="{BB962C8B-B14F-4D97-AF65-F5344CB8AC3E}">
        <p14:creationId xmlns:p14="http://schemas.microsoft.com/office/powerpoint/2010/main" val="380265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218</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Transpiration Investigation</vt:lpstr>
      <vt:lpstr>Directions: “Celery Model Lab”</vt:lpstr>
      <vt:lpstr>Questions</vt:lpstr>
      <vt:lpstr>Careers in Botany</vt:lpstr>
      <vt:lpstr>Self Assessment: Answer the following on a sheet of loose leaf</vt:lpstr>
      <vt:lpstr>“Plant Graphs”</vt:lpstr>
      <vt:lpstr>PowerPoint Presentation</vt:lpstr>
      <vt:lpstr>PowerPoint Presentation</vt:lpstr>
      <vt:lpstr>PowerPoint Presentation</vt:lpstr>
    </vt:vector>
  </TitlesOfParts>
  <Company>HCPS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Transpiration Investigation</dc:title>
  <dc:creator>Constance Whitman</dc:creator>
  <cp:lastModifiedBy>Constance Whitman</cp:lastModifiedBy>
  <cp:revision>19</cp:revision>
  <dcterms:created xsi:type="dcterms:W3CDTF">2014-09-23T13:27:58Z</dcterms:created>
  <dcterms:modified xsi:type="dcterms:W3CDTF">2015-10-05T17:56:07Z</dcterms:modified>
</cp:coreProperties>
</file>