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76" r:id="rId6"/>
    <p:sldId id="264" r:id="rId7"/>
    <p:sldId id="270" r:id="rId8"/>
    <p:sldId id="267" r:id="rId9"/>
    <p:sldId id="261" r:id="rId10"/>
    <p:sldId id="263" r:id="rId11"/>
    <p:sldId id="266" r:id="rId12"/>
    <p:sldId id="268" r:id="rId13"/>
    <p:sldId id="271" r:id="rId14"/>
    <p:sldId id="272" r:id="rId15"/>
    <p:sldId id="273" r:id="rId16"/>
    <p:sldId id="274" r:id="rId17"/>
    <p:sldId id="265" r:id="rId18"/>
    <p:sldId id="275" r:id="rId19"/>
    <p:sldId id="277" r:id="rId20"/>
    <p:sldId id="262" r:id="rId21"/>
    <p:sldId id="278" r:id="rId22"/>
    <p:sldId id="279" r:id="rId23"/>
    <p:sldId id="280" r:id="rId24"/>
    <p:sldId id="281" r:id="rId25"/>
    <p:sldId id="283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83E6-1FF3-49C3-A331-452D1C65EE4D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352F-F1B6-42DD-8514-A74943DD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bSIBhFwQ4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wzDydciW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ciencelearn.org.nz/var/sciencelearn/storage/images/contexts/uniquely-me/sci-media/images/cell-chromosomes-and-dna/464336-1-eng-NZ/Cell-chromosomes-and-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cashmeremiles.com/wp-content/uploads/2014/02/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0"/>
            <a:ext cx="8340725" cy="67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http://www.youtube.com/watch?v=gbSIBhFwQ4s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90261"/>
            <a:ext cx="10836965" cy="4717774"/>
          </a:xfrm>
        </p:spPr>
        <p:txBody>
          <a:bodyPr/>
          <a:lstStyle/>
          <a:p>
            <a:r>
              <a:rPr lang="en-US" dirty="0" smtClean="0"/>
              <a:t>Draw and label a chromosomes</a:t>
            </a:r>
          </a:p>
          <a:p>
            <a:r>
              <a:rPr lang="en-US" dirty="0" smtClean="0"/>
              <a:t>Analyze why DNA condenses into chromosomes </a:t>
            </a:r>
          </a:p>
          <a:p>
            <a:r>
              <a:rPr lang="en-US" dirty="0" smtClean="0"/>
              <a:t>Evaluate the purpose of a histone</a:t>
            </a:r>
          </a:p>
          <a:p>
            <a:r>
              <a:rPr lang="en-US" dirty="0" smtClean="0"/>
              <a:t>Analyze the relationship between genes and traits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1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your favorite animal</a:t>
            </a:r>
          </a:p>
          <a:p>
            <a:r>
              <a:rPr lang="en-US" dirty="0" smtClean="0"/>
              <a:t>Does chromosome number relate </a:t>
            </a:r>
          </a:p>
          <a:p>
            <a:pPr marL="0" indent="0">
              <a:buNone/>
            </a:pPr>
            <a:r>
              <a:rPr lang="en-US" dirty="0" smtClean="0"/>
              <a:t>To intelligence?</a:t>
            </a:r>
            <a:endParaRPr lang="en-US" dirty="0"/>
          </a:p>
        </p:txBody>
      </p:sp>
      <p:pic>
        <p:nvPicPr>
          <p:cNvPr id="10242" name="Picture 2" descr="http://www.excellup.com/classten/scienceten/ImageReproduction/10_sc_reproduction_exmplrA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7" y="1690688"/>
            <a:ext cx="5327670" cy="445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2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Autosomes V sex chromosomes</a:t>
            </a:r>
            <a:endParaRPr lang="en-US" dirty="0"/>
          </a:p>
        </p:txBody>
      </p:sp>
      <p:pic>
        <p:nvPicPr>
          <p:cNvPr id="11266" name="Picture 2" descr="http://www.dnainheritance.kahikatea.net/normal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5" y="1384058"/>
            <a:ext cx="5234471" cy="5234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2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bbiologyhelp.com/Genetics/karyotyp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9" y="365125"/>
            <a:ext cx="11872982" cy="6288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4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-277813"/>
            <a:ext cx="10515600" cy="1325563"/>
          </a:xfrm>
        </p:spPr>
        <p:txBody>
          <a:bodyPr/>
          <a:lstStyle/>
          <a:p>
            <a:r>
              <a:rPr lang="en-US" dirty="0" smtClean="0"/>
              <a:t>Male V Female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s.fineartamerica.com/images-medium-large/human-chromosomes-artwork-pasi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5" y="811212"/>
            <a:ext cx="7134224" cy="5945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 smtClean="0"/>
              <a:t>Autosome from mom + autosome from dad</a:t>
            </a:r>
          </a:p>
          <a:p>
            <a:r>
              <a:rPr lang="en-US" dirty="0" smtClean="0"/>
              <a:t>Same size and shape </a:t>
            </a:r>
          </a:p>
          <a:p>
            <a:r>
              <a:rPr lang="en-US" dirty="0" smtClean="0"/>
              <a:t>Carry same genes</a:t>
            </a:r>
            <a:endParaRPr lang="en-US" dirty="0"/>
          </a:p>
        </p:txBody>
      </p:sp>
      <p:pic>
        <p:nvPicPr>
          <p:cNvPr id="13316" name="Picture 4" descr="http://genetics.thetech.org/sites/default/files/MomDadYour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02" y="1347373"/>
            <a:ext cx="3608042" cy="4343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3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science.kqed.org/quest/files/2010/03/GrandParentYou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40" y="0"/>
            <a:ext cx="3674303" cy="6760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3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cell is going to replicate, it needs….?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Students: Make a list to answer the question above.</a:t>
            </a:r>
          </a:p>
          <a:p>
            <a:pPr lvl="1"/>
            <a:r>
              <a:rPr lang="en-US" dirty="0" smtClean="0"/>
              <a:t>Compare and contrast your list your tablemates</a:t>
            </a:r>
          </a:p>
          <a:p>
            <a:pPr lvl="1"/>
            <a:r>
              <a:rPr lang="en-US" dirty="0" smtClean="0"/>
              <a:t>Compile a class list and/or make a class chart</a:t>
            </a:r>
          </a:p>
        </p:txBody>
      </p:sp>
    </p:spTree>
    <p:extLst>
      <p:ext uri="{BB962C8B-B14F-4D97-AF65-F5344CB8AC3E}">
        <p14:creationId xmlns:p14="http://schemas.microsoft.com/office/powerpoint/2010/main" val="2341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ourarticlelibrary.com/wp-content/uploads/2013/12/c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09" y="594878"/>
            <a:ext cx="7569200" cy="6263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Haploid V Diploid</a:t>
            </a:r>
          </a:p>
          <a:p>
            <a:r>
              <a:rPr lang="en-US" dirty="0" smtClean="0"/>
              <a:t>Why?!</a:t>
            </a:r>
            <a:endParaRPr lang="en-US" dirty="0"/>
          </a:p>
        </p:txBody>
      </p:sp>
      <p:pic>
        <p:nvPicPr>
          <p:cNvPr id="15362" name="Picture 2" descr="http://upload.wikimedia.org/wikipedia/commons/thumb/9/99/Haploid_vs_diploid.svg/2000px-Haploid_vs_diploi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21" y="120617"/>
            <a:ext cx="2772539" cy="6511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8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1161"/>
            <a:ext cx="10515600" cy="1325563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02"/>
            <a:ext cx="10515600" cy="5464694"/>
          </a:xfrm>
        </p:spPr>
        <p:txBody>
          <a:bodyPr>
            <a:normAutofit/>
          </a:bodyPr>
          <a:lstStyle/>
          <a:p>
            <a:r>
              <a:rPr lang="en-US" dirty="0" smtClean="0"/>
              <a:t>Haploid: half the genetic material; gametes (sex cells);</a:t>
            </a:r>
          </a:p>
          <a:p>
            <a:pPr lvl="1"/>
            <a:r>
              <a:rPr lang="en-US" dirty="0" smtClean="0"/>
              <a:t>Why?!: later combine to form diploid cell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Diploid: entire set of chromosomes </a:t>
            </a:r>
          </a:p>
        </p:txBody>
      </p:sp>
      <p:pic>
        <p:nvPicPr>
          <p:cNvPr id="16386" name="Picture 2" descr="http://www.bbc.co.uk/staticarchive/28e8093a6c73a669578e4ece04543452e0cb08c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11" y="2716349"/>
            <a:ext cx="5200650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8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1.gstatic.com/images?q=tbn:ANd9GcTBjbuf-JHVPDB4Ee59fD-cQIwIka0_wUyUDVyBL0yEXrO_6f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0"/>
            <a:ext cx="571499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7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chhydra.com/wp-content/uploads/binary-fission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3" y="365125"/>
            <a:ext cx="4916418" cy="5989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Division- 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09" y="1669229"/>
            <a:ext cx="10515600" cy="4351338"/>
          </a:xfrm>
        </p:spPr>
        <p:txBody>
          <a:bodyPr/>
          <a:lstStyle/>
          <a:p>
            <a:r>
              <a:rPr lang="en-US" dirty="0" smtClean="0"/>
              <a:t>Binary Fission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www.youtube.com/watch?v=gEwzDydciWc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Role: Hosting a booth at a science conference</a:t>
            </a:r>
          </a:p>
          <a:p>
            <a:r>
              <a:rPr lang="en-US" dirty="0" smtClean="0"/>
              <a:t>Audience: High school Bio students</a:t>
            </a:r>
          </a:p>
          <a:p>
            <a:r>
              <a:rPr lang="en-US" dirty="0" smtClean="0"/>
              <a:t>Form: Technology and/or poster, model, quiz questions, handout</a:t>
            </a:r>
          </a:p>
          <a:p>
            <a:r>
              <a:rPr lang="en-US" dirty="0" smtClean="0"/>
              <a:t>Topic: Mitosis, Cell Cycle, Meiosis</a:t>
            </a:r>
          </a:p>
          <a:p>
            <a:r>
              <a:rPr lang="en-US" dirty="0" smtClean="0"/>
              <a:t>Strong Verb: Create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3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2" y="0"/>
            <a:ext cx="10515600" cy="1325563"/>
          </a:xfrm>
        </p:spPr>
        <p:txBody>
          <a:bodyPr/>
          <a:lstStyle/>
          <a:p>
            <a:r>
              <a:rPr lang="en-US" dirty="0" smtClean="0"/>
              <a:t>The Cell Cycle and </a:t>
            </a:r>
            <a:r>
              <a:rPr lang="en-US" dirty="0"/>
              <a:t>Mitosis V </a:t>
            </a:r>
            <a:r>
              <a:rPr lang="en-US" dirty="0" smtClean="0"/>
              <a:t>Meiosis: Learning Station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34" y="1325562"/>
            <a:ext cx="10717695" cy="54065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a booth/learning station with your table mates concerning The Cell Cycle and Mitosis V Meiosis</a:t>
            </a:r>
          </a:p>
          <a:p>
            <a:r>
              <a:rPr lang="en-US" dirty="0" smtClean="0"/>
              <a:t>Need to Know-The Cell Cycle:</a:t>
            </a:r>
          </a:p>
          <a:p>
            <a:pPr lvl="1"/>
            <a:r>
              <a:rPr lang="en-US" dirty="0" smtClean="0"/>
              <a:t>5 phases and characteristics of each</a:t>
            </a:r>
          </a:p>
          <a:p>
            <a:pPr lvl="1"/>
            <a:r>
              <a:rPr lang="en-US" dirty="0" smtClean="0"/>
              <a:t>Be able to logically link each stage</a:t>
            </a:r>
          </a:p>
          <a:p>
            <a:pPr lvl="1"/>
            <a:r>
              <a:rPr lang="en-US" dirty="0" smtClean="0"/>
              <a:t>Discuss how cell division is controlled and what happens when control is lost</a:t>
            </a:r>
          </a:p>
          <a:p>
            <a:pPr lvl="2"/>
            <a:r>
              <a:rPr lang="en-US" dirty="0" smtClean="0"/>
              <a:t>Include one current event article; </a:t>
            </a:r>
            <a:r>
              <a:rPr lang="en-US" dirty="0"/>
              <a:t>google “uncontrolled cell division latest research”</a:t>
            </a:r>
            <a:endParaRPr lang="en-US" dirty="0" smtClean="0"/>
          </a:p>
          <a:p>
            <a:r>
              <a:rPr lang="en-US" dirty="0" smtClean="0"/>
              <a:t>Need to Know-Mitosis V Meiosis:</a:t>
            </a:r>
          </a:p>
          <a:p>
            <a:pPr lvl="1"/>
            <a:r>
              <a:rPr lang="en-US" dirty="0" smtClean="0"/>
              <a:t>Type of cells involved</a:t>
            </a:r>
          </a:p>
          <a:p>
            <a:pPr lvl="1"/>
            <a:r>
              <a:rPr lang="en-US" dirty="0" smtClean="0"/>
              <a:t>Purpose-sexual, asexual, genetic variation (Independent Assortment and Crossing Over)</a:t>
            </a:r>
          </a:p>
          <a:p>
            <a:pPr lvl="1"/>
            <a:r>
              <a:rPr lang="en-US" dirty="0" smtClean="0"/>
              <a:t>Individual steps in a chronological order </a:t>
            </a:r>
          </a:p>
          <a:p>
            <a:pPr lvl="1"/>
            <a:r>
              <a:rPr lang="en-US" dirty="0" smtClean="0"/>
              <a:t>Clever way to remember how to </a:t>
            </a:r>
          </a:p>
          <a:p>
            <a:r>
              <a:rPr lang="en-US" dirty="0" smtClean="0"/>
              <a:t>You must include: 5-7 minute presentation</a:t>
            </a:r>
          </a:p>
          <a:p>
            <a:pPr lvl="1"/>
            <a:r>
              <a:rPr lang="en-US" dirty="0" smtClean="0"/>
              <a:t>Model that you make or 3D print</a:t>
            </a:r>
          </a:p>
          <a:p>
            <a:pPr lvl="1"/>
            <a:r>
              <a:rPr lang="en-US" dirty="0" smtClean="0"/>
              <a:t>Informational Poster, PowerPoint, Prezi, or website page</a:t>
            </a:r>
          </a:p>
          <a:p>
            <a:pPr lvl="1"/>
            <a:r>
              <a:rPr lang="en-US" dirty="0" smtClean="0"/>
              <a:t>Audience Interaction and/or handout</a:t>
            </a:r>
          </a:p>
          <a:p>
            <a:pPr lvl="1"/>
            <a:r>
              <a:rPr lang="en-US" dirty="0" smtClean="0"/>
              <a:t>5-10 </a:t>
            </a:r>
            <a:r>
              <a:rPr lang="en-US" smtClean="0"/>
              <a:t>HOTS </a:t>
            </a:r>
            <a:r>
              <a:rPr lang="en-US" smtClean="0"/>
              <a:t>questions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1391"/>
          </a:xfrm>
        </p:spPr>
        <p:txBody>
          <a:bodyPr/>
          <a:lstStyle/>
          <a:p>
            <a:pPr algn="ctr"/>
            <a:r>
              <a:rPr lang="en-US" dirty="0" smtClean="0"/>
              <a:t>Class Rubric Ex: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363533"/>
              </p:ext>
            </p:extLst>
          </p:nvPr>
        </p:nvGraphicFramePr>
        <p:xfrm>
          <a:off x="838200" y="862013"/>
          <a:ext cx="105156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Category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Points Available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Points earned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Lesson/Person Knew</a:t>
                      </a:r>
                      <a:r>
                        <a:rPr lang="en-US" baseline="0" dirty="0" smtClean="0"/>
                        <a:t>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Cycle 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Interesting Current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Mitosis 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Meiosis 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 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Creative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8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DNA in “X” shape</a:t>
            </a:r>
          </a:p>
          <a:p>
            <a:r>
              <a:rPr lang="en-US" dirty="0" smtClean="0"/>
              <a:t>Why an X?</a:t>
            </a:r>
          </a:p>
        </p:txBody>
      </p:sp>
      <p:pic>
        <p:nvPicPr>
          <p:cNvPr id="1030" name="Picture 6" descr="http://www.heritagedaily.com/wp-content/uploads/2013/03/chrom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r="25741"/>
          <a:stretch/>
        </p:blipFill>
        <p:spPr bwMode="auto">
          <a:xfrm>
            <a:off x="6083299" y="600928"/>
            <a:ext cx="5169893" cy="5723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Chromosome structure</a:t>
            </a:r>
            <a:endParaRPr lang="en-US" b="1" dirty="0"/>
          </a:p>
        </p:txBody>
      </p:sp>
      <p:pic>
        <p:nvPicPr>
          <p:cNvPr id="9218" name="Picture 2" descr="http://www.allthingsdiscussed.com/images/Centromere-of-a-chromos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9" y="1690688"/>
            <a:ext cx="6462941" cy="4230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catzone.com/uploads/gloss/chromati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04" y="1465400"/>
            <a:ext cx="4220817" cy="4868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8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Gene: specific sequence of DNA that codes for a trait</a:t>
            </a:r>
          </a:p>
          <a:p>
            <a:endParaRPr lang="en-US" dirty="0"/>
          </a:p>
          <a:p>
            <a:r>
              <a:rPr lang="en-US" dirty="0" smtClean="0"/>
              <a:t>Trait: physical characteristic </a:t>
            </a:r>
          </a:p>
          <a:p>
            <a:pPr lvl="1"/>
            <a:r>
              <a:rPr lang="en-US" dirty="0" smtClean="0"/>
              <a:t>Ex: blonde hair, tall, dimples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ws.collin.edu/biopage/faculty/mcculloch/1406/outlines/chapter%2011/Chromos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2"/>
            <a:ext cx="5829300" cy="47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lu.sgul.ac.uk/rehash/guest/scorm/53/package/content/images/metaphase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104106"/>
            <a:ext cx="6287691" cy="4191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chromosome using the play dough in your baskets</a:t>
            </a:r>
          </a:p>
          <a:p>
            <a:r>
              <a:rPr lang="en-US" dirty="0" smtClean="0"/>
              <a:t>Quiz one another on the parts of the 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6" y="-1809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Critique this picture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yalescientific.org/wp-content/uploads/2013/05/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" y="825500"/>
            <a:ext cx="9326881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4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ile:Chromosome 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0"/>
            <a:ext cx="5943600" cy="680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438</Words>
  <Application>Microsoft Office PowerPoint</Application>
  <PresentationFormat>Widescreen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DNA Replication</vt:lpstr>
      <vt:lpstr>If a cell is going to replicate, it needs….?</vt:lpstr>
      <vt:lpstr>Chromosomes</vt:lpstr>
      <vt:lpstr>Chromosome structure</vt:lpstr>
      <vt:lpstr>Define</vt:lpstr>
      <vt:lpstr>PowerPoint Presentation</vt:lpstr>
      <vt:lpstr>Student Activity</vt:lpstr>
      <vt:lpstr>Critique this picture </vt:lpstr>
      <vt:lpstr>PowerPoint Presentation</vt:lpstr>
      <vt:lpstr>PowerPoint Presentation</vt:lpstr>
      <vt:lpstr>PowerPoint Presentation</vt:lpstr>
      <vt:lpstr>Chromosome structure</vt:lpstr>
      <vt:lpstr>Student Check for understanding</vt:lpstr>
      <vt:lpstr>Chromosome numbers</vt:lpstr>
      <vt:lpstr>Types of Chromosomes</vt:lpstr>
      <vt:lpstr>PowerPoint Presentation</vt:lpstr>
      <vt:lpstr>Male V Female</vt:lpstr>
      <vt:lpstr>Homologous chromosomes</vt:lpstr>
      <vt:lpstr>PowerPoint Presentation</vt:lpstr>
      <vt:lpstr>Phenotype</vt:lpstr>
      <vt:lpstr>Review:</vt:lpstr>
      <vt:lpstr>Why?</vt:lpstr>
      <vt:lpstr>PowerPoint Presentation</vt:lpstr>
      <vt:lpstr>Cell Division- Prokaryotes</vt:lpstr>
      <vt:lpstr>RAFTS</vt:lpstr>
      <vt:lpstr>The Cell Cycle and Mitosis V Meiosis: Learning Station </vt:lpstr>
      <vt:lpstr>Class Rubric Ex:</vt:lpstr>
    </vt:vector>
  </TitlesOfParts>
  <Company>HCPS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Guided Lesson Review</dc:title>
  <dc:creator>Constance Whitman</dc:creator>
  <cp:lastModifiedBy>Constance Whitman</cp:lastModifiedBy>
  <cp:revision>47</cp:revision>
  <dcterms:created xsi:type="dcterms:W3CDTF">2014-11-06T13:13:52Z</dcterms:created>
  <dcterms:modified xsi:type="dcterms:W3CDTF">2015-11-18T17:08:33Z</dcterms:modified>
</cp:coreProperties>
</file>