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60" r:id="rId4"/>
    <p:sldId id="261" r:id="rId5"/>
    <p:sldId id="258" r:id="rId6"/>
    <p:sldId id="259" r:id="rId7"/>
    <p:sldId id="265" r:id="rId8"/>
    <p:sldId id="262" r:id="rId9"/>
    <p:sldId id="263" r:id="rId10"/>
    <p:sldId id="264" r:id="rId11"/>
    <p:sldId id="291" r:id="rId12"/>
    <p:sldId id="266" r:id="rId13"/>
    <p:sldId id="267" r:id="rId14"/>
    <p:sldId id="268" r:id="rId15"/>
    <p:sldId id="269" r:id="rId16"/>
    <p:sldId id="271" r:id="rId17"/>
    <p:sldId id="273" r:id="rId18"/>
    <p:sldId id="274" r:id="rId19"/>
    <p:sldId id="270" r:id="rId20"/>
    <p:sldId id="272" r:id="rId21"/>
    <p:sldId id="276" r:id="rId22"/>
    <p:sldId id="275" r:id="rId23"/>
    <p:sldId id="277" r:id="rId24"/>
    <p:sldId id="279" r:id="rId25"/>
    <p:sldId id="285" r:id="rId26"/>
    <p:sldId id="286" r:id="rId27"/>
    <p:sldId id="287" r:id="rId28"/>
    <p:sldId id="280" r:id="rId29"/>
    <p:sldId id="281" r:id="rId30"/>
    <p:sldId id="284" r:id="rId31"/>
    <p:sldId id="282" r:id="rId32"/>
    <p:sldId id="283" r:id="rId33"/>
    <p:sldId id="288" r:id="rId34"/>
    <p:sldId id="289" r:id="rId35"/>
    <p:sldId id="298" r:id="rId36"/>
    <p:sldId id="293" r:id="rId37"/>
    <p:sldId id="295" r:id="rId38"/>
    <p:sldId id="297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96" autoAdjust="0"/>
  </p:normalViewPr>
  <p:slideViewPr>
    <p:cSldViewPr snapToGrid="0" snapToObjects="1">
      <p:cViewPr varScale="1">
        <p:scale>
          <a:sx n="102" d="100"/>
          <a:sy n="102" d="100"/>
        </p:scale>
        <p:origin x="2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37480-CCD0-4143-ACF9-B90423814748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DAD1-D2EA-416D-BE5C-13FDEE3AD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54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6DAD1-D2EA-416D-BE5C-13FDEE3ADD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78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52A3-CBFA-CA47-816E-F156D3BBC9A9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DEED-D642-7D4F-B11B-1F6D6A5A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2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52A3-CBFA-CA47-816E-F156D3BBC9A9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DEED-D642-7D4F-B11B-1F6D6A5A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36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52A3-CBFA-CA47-816E-F156D3BBC9A9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DEED-D642-7D4F-B11B-1F6D6A5A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36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52A3-CBFA-CA47-816E-F156D3BBC9A9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DEED-D642-7D4F-B11B-1F6D6A5A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7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52A3-CBFA-CA47-816E-F156D3BBC9A9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DEED-D642-7D4F-B11B-1F6D6A5A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7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52A3-CBFA-CA47-816E-F156D3BBC9A9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DEED-D642-7D4F-B11B-1F6D6A5A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0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52A3-CBFA-CA47-816E-F156D3BBC9A9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DEED-D642-7D4F-B11B-1F6D6A5A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7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52A3-CBFA-CA47-816E-F156D3BBC9A9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DEED-D642-7D4F-B11B-1F6D6A5A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0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52A3-CBFA-CA47-816E-F156D3BBC9A9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DEED-D642-7D4F-B11B-1F6D6A5A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3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52A3-CBFA-CA47-816E-F156D3BBC9A9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DEED-D642-7D4F-B11B-1F6D6A5A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0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52A3-CBFA-CA47-816E-F156D3BBC9A9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DEED-D642-7D4F-B11B-1F6D6A5A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64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D52A3-CBFA-CA47-816E-F156D3BBC9A9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8DEED-D642-7D4F-B11B-1F6D6A5A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ffen.com/difference/Animal_Cell_vs_Plant_Cel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topics.co.uk/as/lipidhydrolysis.html" TargetMode="External"/><Relationship Id="rId2" Type="http://schemas.openxmlformats.org/officeDocument/2006/relationships/hyperlink" Target="http://www.biotopics.co.uk/as/lipidcondensation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pbiologychapter6thecell.weebly.com/index.html" TargetMode="External"/><Relationship Id="rId2" Type="http://schemas.openxmlformats.org/officeDocument/2006/relationships/hyperlink" Target="http://oregonstate.edu/instruct/bb350/textmaterials/ch01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moop.com/biology-cells/membrane-transport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qKlLm2Mjk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Plants ONLY have: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19319"/>
          </a:xfrm>
        </p:spPr>
        <p:txBody>
          <a:bodyPr numCol="1">
            <a:normAutofit fontScale="85000" lnSpcReduction="10000"/>
          </a:bodyPr>
          <a:lstStyle/>
          <a:p>
            <a:r>
              <a:rPr lang="en-US" dirty="0" smtClean="0"/>
              <a:t>Cell wall</a:t>
            </a:r>
          </a:p>
          <a:p>
            <a:r>
              <a:rPr lang="en-US" dirty="0" smtClean="0"/>
              <a:t>Large central vacuole</a:t>
            </a:r>
          </a:p>
          <a:p>
            <a:r>
              <a:rPr lang="en-US" dirty="0" smtClean="0"/>
              <a:t>Plastids (chloroplasts)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www.diffen.com/difference/Animal_Cell_vs_Plant_Cell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*Plants typically don’t have centrioles, because plant cells are more rigid (discuss later in cellular division)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45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Quiz- write out true or false. CORRECT THE FALSE STATEMENTS by rewriting the statement correctly.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429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Prokaryotic cells have no DNA.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Eukaryotic cells include plants, animals, and bacteria.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plasma membrane allows substances to go into and out of the cell with little regulation.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“All living things have 3 or more cells” is part of the cell theory.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Schwann studied plant cells.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Plant cells have a small vacuole and a cell wall.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Proteins are made in the mitochondria.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Only eukaryotic cells have ribosomes.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85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 Metabolism VS External Environment</a:t>
            </a:r>
            <a:endParaRPr lang="en-US" dirty="0"/>
          </a:p>
        </p:txBody>
      </p:sp>
      <p:pic>
        <p:nvPicPr>
          <p:cNvPr id="3074" name="Picture 2" descr="http://upload.wikimedia.org/wikipedia/commons/thumb/d/da/Cell_membrane_detailed_diagram_en.svg/2000px-Cell_membrane_detailed_diagram_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1" y="2520574"/>
            <a:ext cx="9017117" cy="371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72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themicroscopicplant.weebly.com/uploads/9/1/8/9/9189496/3227645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522948" cy="462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41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online.science.psu.edu/sites/default/files/biol011/Fig-3-3-Proteins-in-Plasma-Membrane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74638"/>
            <a:ext cx="8572500" cy="661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39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ttp://images.tutorvista.com/cms/images/38/plasma-membra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64" y="274638"/>
            <a:ext cx="7937369" cy="595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88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Membrane Details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71860"/>
            <a:ext cx="3775435" cy="385430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6" name="Picture 8" descr="http://education-portal.com/cimages/multimages/16/lipidbilay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13" y="1894787"/>
            <a:ext cx="4225887" cy="373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i.stack.imgur.com/5Qkz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24" y="2124241"/>
            <a:ext cx="428625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61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3.bp.blogspot.com/_hhUdKwzDmA4/S-gi68eNTUI/AAAAAAAAAj0/wP2wF78kxgg/s1600/Plasma+membr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39" y="166792"/>
            <a:ext cx="7377820" cy="623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23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P.M.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http://www.nature.com/scitable/content/ne0000/ne0000/ne0000/ne0000/14706174/U3CP1-1_Phospholip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877" y="984400"/>
            <a:ext cx="6214768" cy="564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11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www.carolguze.com/images/biomolecules/lipid_bilay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050" y="377939"/>
            <a:ext cx="5105400" cy="641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94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 living organisms are made of cells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Cells are the basic unit of life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 cells come from preexisting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14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319"/>
            <a:ext cx="8229600" cy="1143000"/>
          </a:xfrm>
        </p:spPr>
        <p:txBody>
          <a:bodyPr/>
          <a:lstStyle/>
          <a:p>
            <a:r>
              <a:rPr lang="en-US" dirty="0" smtClean="0"/>
              <a:t>Phospholipid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9198"/>
            <a:ext cx="8229600" cy="4891252"/>
          </a:xfrm>
        </p:spPr>
        <p:txBody>
          <a:bodyPr/>
          <a:lstStyle/>
          <a:p>
            <a:r>
              <a:rPr lang="en-US" dirty="0" smtClean="0"/>
              <a:t>Phosphate + glycerol + fatty acid tail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166" t="15455" r="30432" b="29047"/>
          <a:stretch/>
        </p:blipFill>
        <p:spPr>
          <a:xfrm>
            <a:off x="1704974" y="1993900"/>
            <a:ext cx="5418565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0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Phospholipid</a:t>
            </a:r>
            <a:endParaRPr lang="en-US" dirty="0"/>
          </a:p>
        </p:txBody>
      </p:sp>
      <p:pic>
        <p:nvPicPr>
          <p:cNvPr id="5" name="Picture 2" descr="http://cnx.org/content/m44416/latest/Figure_05_01_0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512" y="1417638"/>
            <a:ext cx="4544187" cy="510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80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2107"/>
          </a:xfrm>
        </p:spPr>
        <p:txBody>
          <a:bodyPr/>
          <a:lstStyle/>
          <a:p>
            <a:r>
              <a:rPr lang="en-US" dirty="0" smtClean="0"/>
              <a:t>Fatty Acid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8096"/>
            <a:ext cx="8229600" cy="5108068"/>
          </a:xfrm>
        </p:spPr>
        <p:txBody>
          <a:bodyPr/>
          <a:lstStyle/>
          <a:p>
            <a:r>
              <a:rPr lang="en-US" dirty="0" smtClean="0"/>
              <a:t>Long chain of Hydrogen and Carbon with Carboxyl group at the end</a:t>
            </a:r>
            <a:endParaRPr lang="en-US" dirty="0"/>
          </a:p>
        </p:txBody>
      </p:sp>
      <p:pic>
        <p:nvPicPr>
          <p:cNvPr id="11266" name="Picture 2" descr="http://hyperphysics.phy-astr.gsu.edu/hbase/organic/imgorg/fatacide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4" y="2226378"/>
            <a:ext cx="8632062" cy="455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5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Fatty Acid </a:t>
            </a:r>
            <a:r>
              <a:rPr lang="en-US" dirty="0" err="1" smtClean="0"/>
              <a:t>rxns</a:t>
            </a:r>
            <a:r>
              <a:rPr lang="en-US" dirty="0" smtClean="0"/>
              <a:t>: Recall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Condensation: releases an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O; building a polymer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http://www.biotopics.co.uk/as/lipidcondensation.html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Hydrolysis: requires H</a:t>
            </a:r>
            <a:r>
              <a:rPr lang="en-US" baseline="-25000" dirty="0" smtClean="0"/>
              <a:t>2</a:t>
            </a:r>
            <a:r>
              <a:rPr lang="en-US" dirty="0" smtClean="0"/>
              <a:t>O; breaking down a polymer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http://www.biotopics.co.uk/as/</a:t>
            </a:r>
            <a:r>
              <a:rPr lang="en-US" dirty="0" smtClean="0">
                <a:hlinkClick r:id="rId3"/>
              </a:rPr>
              <a:t>lipidhydrolysis.html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1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Steroid Structures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Cholesterol keeps fatty acid tails from sticking together</a:t>
            </a:r>
            <a:r>
              <a:rPr lang="en-US" dirty="0">
                <a:sym typeface="Wingdings"/>
              </a:rPr>
              <a:t> fluid mosaic model</a:t>
            </a:r>
            <a:r>
              <a:rPr lang="en-US" dirty="0"/>
              <a:t> </a:t>
            </a:r>
          </a:p>
          <a:p>
            <a:r>
              <a:rPr lang="en-US" dirty="0" smtClean="0"/>
              <a:t>ring </a:t>
            </a:r>
            <a:r>
              <a:rPr lang="en-US" dirty="0"/>
              <a:t>system of three </a:t>
            </a:r>
            <a:r>
              <a:rPr lang="en-US" dirty="0" err="1"/>
              <a:t>cyclohexanes</a:t>
            </a:r>
            <a:r>
              <a:rPr lang="en-US" dirty="0"/>
              <a:t> and one </a:t>
            </a:r>
            <a:r>
              <a:rPr lang="en-US" dirty="0" err="1"/>
              <a:t>cyclopentane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variety </a:t>
            </a:r>
            <a:r>
              <a:rPr lang="en-US" dirty="0"/>
              <a:t>of functional groups that may be </a:t>
            </a:r>
            <a:r>
              <a:rPr lang="en-US" dirty="0" smtClean="0"/>
              <a:t>attached</a:t>
            </a:r>
          </a:p>
          <a:p>
            <a:r>
              <a:rPr lang="en-US" dirty="0" smtClean="0"/>
              <a:t> Large # of hydrocarbons = NONPOLAR</a:t>
            </a:r>
            <a:endParaRPr lang="en-US" dirty="0"/>
          </a:p>
          <a:p>
            <a:r>
              <a:rPr lang="en-US" dirty="0"/>
              <a:t>Steroids </a:t>
            </a:r>
            <a:r>
              <a:rPr lang="en-US" dirty="0" smtClean="0"/>
              <a:t>cholesterol</a:t>
            </a:r>
            <a:r>
              <a:rPr lang="en-US" dirty="0"/>
              <a:t>, </a:t>
            </a:r>
            <a:r>
              <a:rPr lang="en-US" dirty="0" smtClean="0"/>
              <a:t>estrogen, progesterone, testosterone, cortisone</a:t>
            </a: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30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Steroid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1563" b="-115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937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Steroid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572" r="-95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6121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Steroids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103" r="-181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662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Cholesterol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291" b="132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767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Cholesterol</a:t>
            </a:r>
            <a:endParaRPr lang="en-US" dirty="0"/>
          </a:p>
        </p:txBody>
      </p:sp>
      <p:pic>
        <p:nvPicPr>
          <p:cNvPr id="4" name="Content Placeholder 3" descr="Screen Shot 2014-10-24 at 12.38.3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9" t="38569" r="46566"/>
          <a:stretch/>
        </p:blipFill>
        <p:spPr>
          <a:xfrm>
            <a:off x="1978401" y="1417638"/>
            <a:ext cx="5212710" cy="4444801"/>
          </a:xfrm>
        </p:spPr>
      </p:pic>
    </p:spTree>
    <p:extLst>
      <p:ext uri="{BB962C8B-B14F-4D97-AF65-F5344CB8AC3E}">
        <p14:creationId xmlns:p14="http://schemas.microsoft.com/office/powerpoint/2010/main" val="179595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Helpful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http://oregonstate.edu/instruct/bb350/textmaterials/ch01.html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http://apbiologychapter6thecell.weebly.com/index.html</a:t>
            </a:r>
            <a:endParaRPr lang="en-US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prototype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5486"/>
            <a:ext cx="8229600" cy="4900678"/>
          </a:xfrm>
        </p:spPr>
        <p:txBody>
          <a:bodyPr/>
          <a:lstStyle/>
          <a:p>
            <a:r>
              <a:rPr lang="en-US" dirty="0" smtClean="0"/>
              <a:t>How do you start and what all do you need?</a:t>
            </a:r>
            <a:endParaRPr lang="en-US" dirty="0"/>
          </a:p>
        </p:txBody>
      </p:sp>
      <p:pic>
        <p:nvPicPr>
          <p:cNvPr id="3074" name="Picture 2" descr="http://img.deusm.com/designnews/2012/03/240666/145500_9155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832728"/>
            <a:ext cx="47625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58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production in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3">
            <a:normAutofit/>
          </a:bodyPr>
          <a:lstStyle/>
          <a:p>
            <a:r>
              <a:rPr lang="en-US" dirty="0" smtClean="0"/>
              <a:t>DNA      </a:t>
            </a:r>
            <a:r>
              <a:rPr lang="en-US" dirty="0" smtClean="0">
                <a:sym typeface="Wingdings"/>
              </a:rPr>
              <a:t>   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     </a:t>
            </a:r>
          </a:p>
          <a:p>
            <a:r>
              <a:rPr lang="en-US" dirty="0" smtClean="0">
                <a:sym typeface="Wingdings"/>
              </a:rPr>
              <a:t>nucleus</a:t>
            </a:r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double strand</a:t>
            </a:r>
          </a:p>
          <a:p>
            <a:endParaRPr lang="en-US" dirty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      RNA            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 Leaves nucleus</a:t>
            </a:r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     single strand        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Proteins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ribosome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amino acids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61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Nucleus</a:t>
            </a:r>
            <a:r>
              <a:rPr lang="en-US" dirty="0" smtClean="0"/>
              <a:t>- design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Ribosome</a:t>
            </a:r>
            <a:r>
              <a:rPr lang="en-US" dirty="0" smtClean="0"/>
              <a:t>-manufacturing in </a:t>
            </a:r>
            <a:r>
              <a:rPr lang="en-US" b="1" dirty="0" smtClean="0"/>
              <a:t>cytoplasm</a:t>
            </a:r>
            <a:r>
              <a:rPr lang="en-US" dirty="0" smtClean="0"/>
              <a:t> or on </a:t>
            </a:r>
            <a:r>
              <a:rPr lang="en-US" b="1" dirty="0" smtClean="0"/>
              <a:t>rough E.R. </a:t>
            </a:r>
            <a:r>
              <a:rPr lang="en-US" dirty="0" smtClean="0"/>
              <a:t>(endoplasmic reticulum)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Vesicles</a:t>
            </a:r>
            <a:r>
              <a:rPr lang="en-US" dirty="0" smtClean="0"/>
              <a:t>- transport protein to Golgi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Golgi</a:t>
            </a:r>
            <a:r>
              <a:rPr lang="en-US" dirty="0" smtClean="0"/>
              <a:t>- “address labels” modifies and packages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Vesicles</a:t>
            </a:r>
            <a:r>
              <a:rPr lang="en-US" dirty="0" smtClean="0"/>
              <a:t>- release proteins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07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MITOCHONDRIA</a:t>
            </a:r>
            <a:endParaRPr lang="en-US" dirty="0"/>
          </a:p>
        </p:txBody>
      </p:sp>
      <p:pic>
        <p:nvPicPr>
          <p:cNvPr id="1026" name="Picture 2" descr="http://aquanew.com/blog/wp-content/uploads/2013/03/Mitochond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48" y="2479479"/>
            <a:ext cx="3900662" cy="374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.medicalxpress.com/newman/gfx/news/hires/2013/repairingmi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808" y="2956170"/>
            <a:ext cx="48006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76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Compare/Contrast: Mitochondria and 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upload.wikimedia.org/wikipedia/commons/thumb/0/0d/0312_Animal_Cell_and_Components.jpg/605px-0312_Animal_Cell_and_Compon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711" y="1532178"/>
            <a:ext cx="6020439" cy="477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75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Model: prokaryotic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 wall</a:t>
            </a:r>
          </a:p>
          <a:p>
            <a:r>
              <a:rPr lang="en-US" dirty="0" smtClean="0"/>
              <a:t>Plasma membrane</a:t>
            </a:r>
          </a:p>
          <a:p>
            <a:r>
              <a:rPr lang="en-US" dirty="0" smtClean="0"/>
              <a:t>Cytoplasm</a:t>
            </a:r>
          </a:p>
          <a:p>
            <a:r>
              <a:rPr lang="en-US" dirty="0" smtClean="0"/>
              <a:t>Plasmid</a:t>
            </a:r>
          </a:p>
          <a:p>
            <a:r>
              <a:rPr lang="en-US" dirty="0" smtClean="0"/>
              <a:t>Ribosome</a:t>
            </a:r>
          </a:p>
          <a:p>
            <a:r>
              <a:rPr lang="en-US" dirty="0" smtClean="0"/>
              <a:t>Flagella</a:t>
            </a:r>
          </a:p>
          <a:p>
            <a:pPr marL="0" indent="0">
              <a:buNone/>
            </a:pPr>
            <a:r>
              <a:rPr lang="en-US" dirty="0" smtClean="0"/>
              <a:t>And the FUNCTION of each!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7396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1143000"/>
          </a:xfrm>
        </p:spPr>
        <p:txBody>
          <a:bodyPr/>
          <a:lstStyle/>
          <a:p>
            <a:r>
              <a:rPr lang="en-US" dirty="0" smtClean="0"/>
              <a:t>Cell </a:t>
            </a:r>
            <a:r>
              <a:rPr lang="en-US" dirty="0" smtClean="0"/>
              <a:t>Model-Eukaryotic </a:t>
            </a:r>
            <a:r>
              <a:rPr lang="en-US" dirty="0" smtClean="0"/>
              <a:t>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738"/>
            <a:ext cx="8229600" cy="5427662"/>
          </a:xfrm>
        </p:spPr>
        <p:txBody>
          <a:bodyPr numCol="2">
            <a:normAutofit fontScale="85000" lnSpcReduction="20000"/>
          </a:bodyPr>
          <a:lstStyle/>
          <a:p>
            <a:r>
              <a:rPr lang="en-US" dirty="0" smtClean="0"/>
              <a:t>Plasma membrane</a:t>
            </a:r>
          </a:p>
          <a:p>
            <a:r>
              <a:rPr lang="en-US" dirty="0" smtClean="0"/>
              <a:t>Nucleus</a:t>
            </a:r>
          </a:p>
          <a:p>
            <a:r>
              <a:rPr lang="en-US" smtClean="0"/>
              <a:t>Nucleolus</a:t>
            </a:r>
            <a:endParaRPr lang="en-US" dirty="0" smtClean="0"/>
          </a:p>
          <a:p>
            <a:r>
              <a:rPr lang="en-US" dirty="0" smtClean="0"/>
              <a:t>Nuclear envelope</a:t>
            </a:r>
            <a:endParaRPr lang="en-US" dirty="0" smtClean="0"/>
          </a:p>
          <a:p>
            <a:r>
              <a:rPr lang="en-US" dirty="0" smtClean="0"/>
              <a:t>Mitochondria</a:t>
            </a:r>
          </a:p>
          <a:p>
            <a:r>
              <a:rPr lang="en-US" dirty="0" smtClean="0"/>
              <a:t>Ribosome</a:t>
            </a:r>
          </a:p>
          <a:p>
            <a:r>
              <a:rPr lang="en-US" dirty="0" smtClean="0"/>
              <a:t>Rough ER</a:t>
            </a:r>
          </a:p>
          <a:p>
            <a:r>
              <a:rPr lang="en-US" dirty="0" smtClean="0"/>
              <a:t>Smooth ER</a:t>
            </a:r>
          </a:p>
          <a:p>
            <a:r>
              <a:rPr lang="en-US" dirty="0" smtClean="0"/>
              <a:t>Golgi Apparatus</a:t>
            </a:r>
          </a:p>
          <a:p>
            <a:r>
              <a:rPr lang="en-US" dirty="0" smtClean="0"/>
              <a:t>Lysosomes</a:t>
            </a:r>
          </a:p>
          <a:p>
            <a:r>
              <a:rPr lang="en-US" dirty="0" smtClean="0"/>
              <a:t>Cytoplasm</a:t>
            </a:r>
          </a:p>
          <a:p>
            <a:r>
              <a:rPr lang="en-US" dirty="0" smtClean="0"/>
              <a:t>Chromatin</a:t>
            </a:r>
          </a:p>
          <a:p>
            <a:r>
              <a:rPr lang="en-US" dirty="0" smtClean="0"/>
              <a:t>Chromosomes</a:t>
            </a:r>
          </a:p>
          <a:p>
            <a:r>
              <a:rPr lang="en-US" dirty="0" smtClean="0"/>
              <a:t>Microtubules</a:t>
            </a:r>
          </a:p>
          <a:p>
            <a:r>
              <a:rPr lang="en-US" dirty="0" smtClean="0"/>
              <a:t>Microfilaments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Animal cells need:</a:t>
            </a:r>
          </a:p>
          <a:p>
            <a:pPr marL="0" indent="0">
              <a:buNone/>
            </a:pPr>
            <a:r>
              <a:rPr lang="en-US" dirty="0" smtClean="0"/>
              <a:t>centrioles</a:t>
            </a:r>
          </a:p>
          <a:p>
            <a:r>
              <a:rPr lang="en-US" b="1" dirty="0" smtClean="0"/>
              <a:t>Plants also need</a:t>
            </a:r>
          </a:p>
          <a:p>
            <a:r>
              <a:rPr lang="en-US" dirty="0" smtClean="0"/>
              <a:t>Cell wall</a:t>
            </a:r>
          </a:p>
          <a:p>
            <a:r>
              <a:rPr lang="en-US" dirty="0" smtClean="0"/>
              <a:t>Chloroplasts</a:t>
            </a:r>
          </a:p>
          <a:p>
            <a:r>
              <a:rPr lang="en-US" dirty="0" smtClean="0"/>
              <a:t>Vacuole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MUST INCLUDE FUNCTION SOMEHOW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934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Notebook “Transport in cells”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5854"/>
            <a:ext cx="8229600" cy="495142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Read article “The Theme of Membrane Transport in Cells”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://www.shmoop.com/biology-cells/membrane-transport.html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Using gummy bears “cells”, digital scales, distilled water, sprite, sugar water, and salt water: test osmosis and diffusion in cells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Record in notebook including your research question, set up, data results, and analysis.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Expand: how can you make water move back out of your cells? How can sports drink companies use this type of experiment?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666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www.youtube.com/watch?v=HqKlLm2MjkI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06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1479"/>
            <a:ext cx="8229600" cy="1143000"/>
          </a:xfrm>
        </p:spPr>
        <p:txBody>
          <a:bodyPr/>
          <a:lstStyle/>
          <a:p>
            <a:r>
              <a:rPr lang="en-US" dirty="0" smtClean="0"/>
              <a:t>Prokaryotic V Eukaryotic</a:t>
            </a:r>
            <a:endParaRPr lang="en-US" dirty="0"/>
          </a:p>
        </p:txBody>
      </p:sp>
      <p:pic>
        <p:nvPicPr>
          <p:cNvPr id="9" name="Content Placeholder 8" descr="Screen Shot 2014-10-24 at 8.43.04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5937" r="32733" b="-1280"/>
          <a:stretch/>
        </p:blipFill>
        <p:spPr>
          <a:xfrm>
            <a:off x="1528227" y="966429"/>
            <a:ext cx="5893128" cy="5815753"/>
          </a:xfrm>
        </p:spPr>
      </p:pic>
    </p:spTree>
    <p:extLst>
      <p:ext uri="{BB962C8B-B14F-4D97-AF65-F5344CB8AC3E}">
        <p14:creationId xmlns:p14="http://schemas.microsoft.com/office/powerpoint/2010/main" val="161930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Prokaryotes V Eukaryotes</a:t>
            </a:r>
            <a:endParaRPr lang="en-US" dirty="0"/>
          </a:p>
        </p:txBody>
      </p:sp>
      <p:pic>
        <p:nvPicPr>
          <p:cNvPr id="6" name="Content Placeholder 5" descr="Screen Shot 2014-10-24 at 8.48.28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0" r="28621" b="1115"/>
          <a:stretch/>
        </p:blipFill>
        <p:spPr>
          <a:xfrm>
            <a:off x="561459" y="1317342"/>
            <a:ext cx="8208951" cy="5051393"/>
          </a:xfrm>
        </p:spPr>
      </p:pic>
    </p:spTree>
    <p:extLst>
      <p:ext uri="{BB962C8B-B14F-4D97-AF65-F5344CB8AC3E}">
        <p14:creationId xmlns:p14="http://schemas.microsoft.com/office/powerpoint/2010/main" val="1811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 v </a:t>
            </a:r>
            <a:r>
              <a:rPr lang="en-US" dirty="0" err="1" smtClean="0"/>
              <a:t>Euk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9853" r="-98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21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Prokaryotic				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Eukaryotic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22509"/>
          </a:xfrm>
        </p:spPr>
        <p:txBody>
          <a:bodyPr numCol="2"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 true nucleus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 membrane bound organelles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Bacteria, archaea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True Nucleus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Membrane-bound organelles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Plants, animals, algae, yeast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3731" y="4194726"/>
            <a:ext cx="791235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Both Have: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	Ribosomes</a:t>
            </a: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	DNA/RNA</a:t>
            </a:r>
          </a:p>
          <a:p>
            <a:r>
              <a:rPr lang="en-US" sz="2800" dirty="0" smtClean="0"/>
              <a:t>Because both have to make proteins!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Recall: monomer of proteins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17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VS Animal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educatoral.com/img/WoSAchievementBadges/8/plantVSani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58" y="1417638"/>
            <a:ext cx="8682483" cy="420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34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VS Animal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solpass.org/science4-5/cells/images/cel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42" y="1600200"/>
            <a:ext cx="8682594" cy="424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84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559</Words>
  <Application>Microsoft Office PowerPoint</Application>
  <PresentationFormat>On-screen Show (4:3)</PresentationFormat>
  <Paragraphs>144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Wingdings</vt:lpstr>
      <vt:lpstr>Office Theme</vt:lpstr>
      <vt:lpstr>Cells</vt:lpstr>
      <vt:lpstr>Cell Theory</vt:lpstr>
      <vt:lpstr>Helpful Websites</vt:lpstr>
      <vt:lpstr>Prokaryotic V Eukaryotic</vt:lpstr>
      <vt:lpstr>Prokaryotes V Eukaryotes</vt:lpstr>
      <vt:lpstr>Pro v Euk</vt:lpstr>
      <vt:lpstr>Prokaryotic     Eukaryotic</vt:lpstr>
      <vt:lpstr>Plant VS Animal Cells</vt:lpstr>
      <vt:lpstr>Plant VS Animal Cells</vt:lpstr>
      <vt:lpstr>Plants ONLY have:</vt:lpstr>
      <vt:lpstr>Quiz- write out true or false. CORRECT THE FALSE STATEMENTS by rewriting the statement correctly.</vt:lpstr>
      <vt:lpstr>Plasma Membrane</vt:lpstr>
      <vt:lpstr>Plasma Membrane</vt:lpstr>
      <vt:lpstr>PowerPoint Presentation</vt:lpstr>
      <vt:lpstr>PowerPoint Presentation</vt:lpstr>
      <vt:lpstr>Plasma Membrane Details</vt:lpstr>
      <vt:lpstr>PowerPoint Presentation</vt:lpstr>
      <vt:lpstr>P.M.</vt:lpstr>
      <vt:lpstr>PowerPoint Presentation</vt:lpstr>
      <vt:lpstr>Phospholipid</vt:lpstr>
      <vt:lpstr>Phospholipid</vt:lpstr>
      <vt:lpstr>Fatty Acid</vt:lpstr>
      <vt:lpstr>Fatty Acid rxns: Recall</vt:lpstr>
      <vt:lpstr>Steroid Structures</vt:lpstr>
      <vt:lpstr>Steroid</vt:lpstr>
      <vt:lpstr>Steroid</vt:lpstr>
      <vt:lpstr>Steroids</vt:lpstr>
      <vt:lpstr>Cholesterol</vt:lpstr>
      <vt:lpstr>Cholesterol</vt:lpstr>
      <vt:lpstr>Building a prototype </vt:lpstr>
      <vt:lpstr>Protein production in cells</vt:lpstr>
      <vt:lpstr>Protein Pathway</vt:lpstr>
      <vt:lpstr>WHAT ABOUT E?</vt:lpstr>
      <vt:lpstr>Compare/Contrast: Mitochondria and ER</vt:lpstr>
      <vt:lpstr>Cell Model: prokaryotic cell</vt:lpstr>
      <vt:lpstr>Cell Model-Eukaryotic cell</vt:lpstr>
      <vt:lpstr>Notebook “Transport in cells”</vt:lpstr>
      <vt:lpstr>Osmosis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</dc:title>
  <dc:creator>Chase Whitman</dc:creator>
  <cp:lastModifiedBy>Constance Whitman</cp:lastModifiedBy>
  <cp:revision>59</cp:revision>
  <dcterms:created xsi:type="dcterms:W3CDTF">2014-10-24T12:28:34Z</dcterms:created>
  <dcterms:modified xsi:type="dcterms:W3CDTF">2015-11-05T18:20:45Z</dcterms:modified>
</cp:coreProperties>
</file>